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E330B0-6D58-469D-B13E-A5013A6D15F8}" type="datetimeFigureOut">
              <a:rPr lang="en-CA" smtClean="0"/>
              <a:pPr/>
              <a:t>2017-02-23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118A53-B305-40A9-A601-524EBC779EF2}" type="slidenum">
              <a:rPr lang="en-CA" smtClean="0"/>
              <a:pPr/>
              <a:t>‹N°›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18A53-B305-40A9-A601-524EBC779EF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0CB6A8-533F-4E29-A0F1-4F8A6EFDD502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0CB6A8-533F-4E29-A0F1-4F8A6EFDD502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0CB6A8-533F-4E29-A0F1-4F8A6EFDD502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18A53-B305-40A9-A601-524EBC779EF2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18A53-B305-40A9-A601-524EBC779EF2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18A53-B305-40A9-A601-524EBC779EF2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D3DC80F-3B0D-40D3-9352-F61EF97D76D1}" type="datetimeFigureOut">
              <a:rPr lang="en-CA" smtClean="0"/>
              <a:pPr/>
              <a:t>2017-02-23</a:t>
            </a:fld>
            <a:endParaRPr lang="en-CA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CA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669BCA8-6488-4734-A846-6748ACC98B2D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C80F-3B0D-40D3-9352-F61EF97D76D1}" type="datetimeFigureOut">
              <a:rPr lang="en-CA" smtClean="0"/>
              <a:pPr/>
              <a:t>2017-02-23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9BCA8-6488-4734-A846-6748ACC98B2D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C80F-3B0D-40D3-9352-F61EF97D76D1}" type="datetimeFigureOut">
              <a:rPr lang="en-CA" smtClean="0"/>
              <a:pPr/>
              <a:t>2017-02-23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9BCA8-6488-4734-A846-6748ACC98B2D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C80F-3B0D-40D3-9352-F61EF97D76D1}" type="datetimeFigureOut">
              <a:rPr lang="en-CA" smtClean="0"/>
              <a:pPr/>
              <a:t>2017-02-23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9BCA8-6488-4734-A846-6748ACC98B2D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C80F-3B0D-40D3-9352-F61EF97D76D1}" type="datetimeFigureOut">
              <a:rPr lang="en-CA" smtClean="0"/>
              <a:pPr/>
              <a:t>2017-02-23</a:t>
            </a:fld>
            <a:endParaRPr lang="en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9BCA8-6488-4734-A846-6748ACC98B2D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C80F-3B0D-40D3-9352-F61EF97D76D1}" type="datetimeFigureOut">
              <a:rPr lang="en-CA" smtClean="0"/>
              <a:pPr/>
              <a:t>2017-02-23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9BCA8-6488-4734-A846-6748ACC98B2D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D3DC80F-3B0D-40D3-9352-F61EF97D76D1}" type="datetimeFigureOut">
              <a:rPr lang="en-CA" smtClean="0"/>
              <a:pPr/>
              <a:t>2017-02-23</a:t>
            </a:fld>
            <a:endParaRPr lang="en-CA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69BCA8-6488-4734-A846-6748ACC98B2D}" type="slidenum">
              <a:rPr lang="en-CA" smtClean="0"/>
              <a:pPr/>
              <a:t>‹N°›</a:t>
            </a:fld>
            <a:endParaRPr lang="en-CA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D3DC80F-3B0D-40D3-9352-F61EF97D76D1}" type="datetimeFigureOut">
              <a:rPr lang="en-CA" smtClean="0"/>
              <a:pPr/>
              <a:t>2017-02-23</a:t>
            </a:fld>
            <a:endParaRPr lang="en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669BCA8-6488-4734-A846-6748ACC98B2D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C80F-3B0D-40D3-9352-F61EF97D76D1}" type="datetimeFigureOut">
              <a:rPr lang="en-CA" smtClean="0"/>
              <a:pPr/>
              <a:t>2017-02-23</a:t>
            </a:fld>
            <a:endParaRPr lang="en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9BCA8-6488-4734-A846-6748ACC98B2D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C80F-3B0D-40D3-9352-F61EF97D76D1}" type="datetimeFigureOut">
              <a:rPr lang="en-CA" smtClean="0"/>
              <a:pPr/>
              <a:t>2017-02-23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9BCA8-6488-4734-A846-6748ACC98B2D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C80F-3B0D-40D3-9352-F61EF97D76D1}" type="datetimeFigureOut">
              <a:rPr lang="en-CA" smtClean="0"/>
              <a:pPr/>
              <a:t>2017-02-23</a:t>
            </a:fld>
            <a:endParaRPr lang="en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9BCA8-6488-4734-A846-6748ACC98B2D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D3DC80F-3B0D-40D3-9352-F61EF97D76D1}" type="datetimeFigureOut">
              <a:rPr lang="en-CA" smtClean="0"/>
              <a:pPr/>
              <a:t>2017-02-23</a:t>
            </a:fld>
            <a:endParaRPr lang="en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CA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669BCA8-6488-4734-A846-6748ACC98B2D}" type="slidenum">
              <a:rPr lang="en-CA" smtClean="0"/>
              <a:pPr/>
              <a:t>‹N°›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76873"/>
            <a:ext cx="8458200" cy="1368151"/>
          </a:xfrm>
        </p:spPr>
        <p:txBody>
          <a:bodyPr>
            <a:normAutofit fontScale="90000"/>
          </a:bodyPr>
          <a:lstStyle/>
          <a:p>
            <a:r>
              <a:rPr lang="en-CA" dirty="0" smtClean="0">
                <a:latin typeface="Bookman Old Style" pitchFamily="18" charset="0"/>
              </a:rPr>
              <a:t>Les étapes du cycle de développement du génie logiciel</a:t>
            </a:r>
            <a:endParaRPr lang="en-CA" dirty="0"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altLang="en-US" dirty="0" smtClean="0">
                <a:latin typeface="Bookman Old Style" pitchFamily="18" charset="0"/>
              </a:rPr>
              <a:t>Activités </a:t>
            </a:r>
            <a:r>
              <a:rPr lang="fr-CA" altLang="en-US" dirty="0">
                <a:latin typeface="Bookman Old Style" pitchFamily="18" charset="0"/>
              </a:rPr>
              <a:t>communes aux projets de génie logiciel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CA" altLang="en-US"/>
              <a:t>Définition et spécification des exigences</a:t>
            </a:r>
          </a:p>
          <a:p>
            <a:pPr lvl="1"/>
            <a:r>
              <a:rPr lang="fr-CA" altLang="en-US"/>
              <a:t>Ce qui inclut</a:t>
            </a:r>
          </a:p>
          <a:p>
            <a:pPr lvl="2"/>
            <a:r>
              <a:rPr lang="fr-CA" altLang="en-US"/>
              <a:t>Analyse de domaine</a:t>
            </a:r>
          </a:p>
          <a:p>
            <a:pPr lvl="2"/>
            <a:r>
              <a:rPr lang="fr-CA" altLang="en-US"/>
              <a:t>Définition du problème</a:t>
            </a:r>
          </a:p>
          <a:p>
            <a:pPr lvl="2"/>
            <a:r>
              <a:rPr lang="fr-CA" altLang="en-US"/>
              <a:t>Cueillette des besoins</a:t>
            </a:r>
          </a:p>
          <a:p>
            <a:pPr lvl="2"/>
            <a:r>
              <a:rPr lang="fr-CA" altLang="en-US"/>
              <a:t>Analyse des besoins</a:t>
            </a:r>
          </a:p>
          <a:p>
            <a:pPr lvl="2"/>
            <a:r>
              <a:rPr lang="fr-CA" altLang="en-US"/>
              <a:t>Spécification formelle des exigences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8475F-BD41-4815-8C07-4E395D7C91E7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altLang="en-US" dirty="0">
                <a:latin typeface="Bookman Old Style" pitchFamily="18" charset="0"/>
              </a:rPr>
              <a:t>Activités communes aux projets de génie logiciel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fr-CA" altLang="en-US"/>
              <a:t>Conception</a:t>
            </a:r>
          </a:p>
          <a:p>
            <a:pPr lvl="1">
              <a:lnSpc>
                <a:spcPct val="90000"/>
              </a:lnSpc>
            </a:pPr>
            <a:r>
              <a:rPr lang="fr-CA" altLang="en-US"/>
              <a:t>Décider comment la technologie disponible sera utilisée pour réponde aux besoins</a:t>
            </a:r>
          </a:p>
          <a:p>
            <a:pPr lvl="1">
              <a:lnSpc>
                <a:spcPct val="90000"/>
              </a:lnSpc>
            </a:pPr>
            <a:r>
              <a:rPr lang="fr-CA" altLang="en-US"/>
              <a:t>Ce qui inclut:</a:t>
            </a:r>
          </a:p>
          <a:p>
            <a:pPr lvl="2">
              <a:lnSpc>
                <a:spcPct val="90000"/>
              </a:lnSpc>
            </a:pPr>
            <a:r>
              <a:rPr lang="fr-CA" altLang="en-US"/>
              <a:t>Déterminer ce qui sera réalisé par le logiciel et par le matériel</a:t>
            </a:r>
          </a:p>
          <a:p>
            <a:pPr lvl="2">
              <a:lnSpc>
                <a:spcPct val="90000"/>
              </a:lnSpc>
            </a:pPr>
            <a:r>
              <a:rPr lang="fr-CA" altLang="en-US"/>
              <a:t>Mettre au point l’architecture du système, la définition des sous-systèmes et de leurs interactions</a:t>
            </a:r>
          </a:p>
          <a:p>
            <a:pPr lvl="2">
              <a:lnSpc>
                <a:spcPct val="90000"/>
              </a:lnSpc>
            </a:pPr>
            <a:r>
              <a:rPr lang="fr-CA" altLang="en-US"/>
              <a:t>Élaboration des éléments internes de chaque sous-système</a:t>
            </a:r>
          </a:p>
          <a:p>
            <a:pPr lvl="2">
              <a:lnSpc>
                <a:spcPct val="90000"/>
              </a:lnSpc>
            </a:pPr>
            <a:r>
              <a:rPr lang="fr-CA" altLang="en-US"/>
              <a:t>Conception des interfaces usagers et des bases de données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76F27-FCDF-4F1E-9652-B26516AE44C1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altLang="en-US" dirty="0">
                <a:latin typeface="Bookman Old Style" pitchFamily="18" charset="0"/>
              </a:rPr>
              <a:t>Activités communes aux projets de génie logiciel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CA" altLang="en-US" sz="2000" dirty="0"/>
              <a:t>Modélisation</a:t>
            </a:r>
          </a:p>
          <a:p>
            <a:pPr lvl="1"/>
            <a:r>
              <a:rPr lang="fr-CA" altLang="en-US" sz="2000" dirty="0"/>
              <a:t>Créer des représentation du logiciel et de son domaine d’application</a:t>
            </a:r>
          </a:p>
          <a:p>
            <a:pPr lvl="2"/>
            <a:r>
              <a:rPr lang="fr-CA" altLang="en-US" sz="2000" dirty="0"/>
              <a:t>Modélisation de son utilisation</a:t>
            </a:r>
          </a:p>
          <a:p>
            <a:pPr lvl="2"/>
            <a:r>
              <a:rPr lang="fr-CA" altLang="en-US" sz="2000" dirty="0"/>
              <a:t>Modélisation de sa structure</a:t>
            </a:r>
          </a:p>
          <a:p>
            <a:pPr lvl="2"/>
            <a:r>
              <a:rPr lang="fr-CA" altLang="en-US" sz="2000" dirty="0"/>
              <a:t>Modélisation de sa dynamique et de son comportement</a:t>
            </a:r>
          </a:p>
          <a:p>
            <a:r>
              <a:rPr lang="fr-CA" altLang="en-US" sz="2000" dirty="0"/>
              <a:t>Programmation</a:t>
            </a:r>
          </a:p>
          <a:p>
            <a:r>
              <a:rPr lang="fr-CA" altLang="en-US" sz="2000" dirty="0"/>
              <a:t>Assurance de qualité</a:t>
            </a:r>
          </a:p>
          <a:p>
            <a:pPr lvl="1"/>
            <a:r>
              <a:rPr lang="fr-CA" altLang="en-US" sz="2000" dirty="0"/>
              <a:t>Révision et inspections</a:t>
            </a:r>
          </a:p>
          <a:p>
            <a:pPr lvl="1"/>
            <a:r>
              <a:rPr lang="fr-CA" altLang="en-US" sz="2000" dirty="0"/>
              <a:t>Mise à l’épreuve</a:t>
            </a:r>
          </a:p>
          <a:p>
            <a:r>
              <a:rPr lang="fr-CA" altLang="en-US" sz="2000" dirty="0" smtClean="0"/>
              <a:t>Déploiement</a:t>
            </a:r>
            <a:endParaRPr lang="fr-CA" alt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4105C-5382-4F33-A76C-5F4A426842A5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2088"/>
          </a:xfrm>
        </p:spPr>
        <p:txBody>
          <a:bodyPr/>
          <a:lstStyle/>
          <a:p>
            <a:r>
              <a:rPr lang="en-CA" dirty="0" smtClean="0">
                <a:latin typeface="Bookman Old Style" pitchFamily="18" charset="0"/>
              </a:rPr>
              <a:t>Modèle en Cascade</a:t>
            </a:r>
            <a:endParaRPr lang="en-CA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CA" dirty="0" smtClean="0"/>
          </a:p>
          <a:p>
            <a:pPr>
              <a:buNone/>
            </a:pPr>
            <a:endParaRPr lang="en-CA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2602508" y="1564730"/>
            <a:ext cx="1858963" cy="698500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272558" y="1556792"/>
            <a:ext cx="1682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V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272558" y="1753642"/>
            <a:ext cx="1682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&amp;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4272558" y="1950492"/>
            <a:ext cx="1190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V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 flipV="1">
            <a:off x="4218583" y="1556792"/>
            <a:ext cx="1588" cy="677863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2843808" y="1556792"/>
            <a:ext cx="76783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charset="0"/>
              </a:rPr>
              <a:t>Elicitation</a:t>
            </a:r>
            <a:endParaRPr lang="en-US" sz="2400" dirty="0">
              <a:latin typeface="Times" pitchFamily="18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2826346" y="1753642"/>
            <a:ext cx="114454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charset="0"/>
              </a:rPr>
              <a:t>d</a:t>
            </a:r>
            <a:r>
              <a:rPr lang="en-US" sz="1400" dirty="0" smtClean="0">
                <a:solidFill>
                  <a:srgbClr val="000000"/>
                </a:solidFill>
                <a:latin typeface="Arial" charset="0"/>
              </a:rPr>
              <a:t>es exigences</a:t>
            </a:r>
            <a:endParaRPr lang="en-US" sz="2400" dirty="0">
              <a:latin typeface="Times" pitchFamily="18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3023196" y="1950492"/>
            <a:ext cx="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endParaRPr lang="en-US" sz="2400" dirty="0">
              <a:latin typeface="Times" pitchFamily="18" charset="0"/>
            </a:endParaRP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 flipH="1">
            <a:off x="4469408" y="1877467"/>
            <a:ext cx="160338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4" name="Arc 15"/>
          <p:cNvSpPr>
            <a:spLocks/>
          </p:cNvSpPr>
          <p:nvPr/>
        </p:nvSpPr>
        <p:spPr bwMode="auto">
          <a:xfrm>
            <a:off x="4556721" y="2128292"/>
            <a:ext cx="147637" cy="214313"/>
          </a:xfrm>
          <a:custGeom>
            <a:avLst/>
            <a:gdLst>
              <a:gd name="G0" fmla="+- 7427 0 0"/>
              <a:gd name="G1" fmla="+- 21600 0 0"/>
              <a:gd name="G2" fmla="+- 21600 0 0"/>
              <a:gd name="T0" fmla="*/ 0 w 14837"/>
              <a:gd name="T1" fmla="*/ 1317 h 21600"/>
              <a:gd name="T2" fmla="*/ 14837 w 14837"/>
              <a:gd name="T3" fmla="*/ 1311 h 21600"/>
              <a:gd name="T4" fmla="*/ 7427 w 1483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837" h="21600" fill="none" extrusionOk="0">
                <a:moveTo>
                  <a:pt x="0" y="1317"/>
                </a:moveTo>
                <a:cubicBezTo>
                  <a:pt x="2379" y="445"/>
                  <a:pt x="4893" y="-1"/>
                  <a:pt x="7427" y="0"/>
                </a:cubicBezTo>
                <a:cubicBezTo>
                  <a:pt x="9954" y="0"/>
                  <a:pt x="12462" y="443"/>
                  <a:pt x="14837" y="1310"/>
                </a:cubicBezTo>
              </a:path>
              <a:path w="14837" h="21600" stroke="0" extrusionOk="0">
                <a:moveTo>
                  <a:pt x="0" y="1317"/>
                </a:moveTo>
                <a:cubicBezTo>
                  <a:pt x="2379" y="445"/>
                  <a:pt x="4893" y="-1"/>
                  <a:pt x="7427" y="0"/>
                </a:cubicBezTo>
                <a:cubicBezTo>
                  <a:pt x="9954" y="0"/>
                  <a:pt x="12462" y="443"/>
                  <a:pt x="14837" y="1310"/>
                </a:cubicBezTo>
                <a:lnTo>
                  <a:pt x="7427" y="2160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4629746" y="1877467"/>
            <a:ext cx="1587" cy="2682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3137496" y="2350542"/>
            <a:ext cx="1858962" cy="698500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4807546" y="2342605"/>
            <a:ext cx="1682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V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4807546" y="2539455"/>
            <a:ext cx="1682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&amp;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4807546" y="2736305"/>
            <a:ext cx="119062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V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flipV="1">
            <a:off x="4753571" y="2342605"/>
            <a:ext cx="1587" cy="677862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3432771" y="2539455"/>
            <a:ext cx="114454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charset="0"/>
              </a:rPr>
              <a:t>Specification </a:t>
            </a:r>
          </a:p>
          <a:p>
            <a:pPr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charset="0"/>
              </a:rPr>
              <a:t>des exigences</a:t>
            </a:r>
            <a:endParaRPr lang="en-US" sz="2400" dirty="0">
              <a:latin typeface="Times" pitchFamily="18" charset="0"/>
            </a:endParaRP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flipH="1">
            <a:off x="5004396" y="2663280"/>
            <a:ext cx="160337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3" name="Arc 24"/>
          <p:cNvSpPr>
            <a:spLocks/>
          </p:cNvSpPr>
          <p:nvPr/>
        </p:nvSpPr>
        <p:spPr bwMode="auto">
          <a:xfrm>
            <a:off x="5091708" y="2914105"/>
            <a:ext cx="146050" cy="214312"/>
          </a:xfrm>
          <a:custGeom>
            <a:avLst/>
            <a:gdLst>
              <a:gd name="G0" fmla="+- 7385 0 0"/>
              <a:gd name="G1" fmla="+- 21600 0 0"/>
              <a:gd name="G2" fmla="+- 21600 0 0"/>
              <a:gd name="T0" fmla="*/ 0 w 14770"/>
              <a:gd name="T1" fmla="*/ 1302 h 21600"/>
              <a:gd name="T2" fmla="*/ 14770 w 14770"/>
              <a:gd name="T3" fmla="*/ 1302 h 21600"/>
              <a:gd name="T4" fmla="*/ 7385 w 1477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770" h="21600" fill="none" extrusionOk="0">
                <a:moveTo>
                  <a:pt x="-1" y="1301"/>
                </a:moveTo>
                <a:cubicBezTo>
                  <a:pt x="2366" y="440"/>
                  <a:pt x="4866" y="-1"/>
                  <a:pt x="7385" y="0"/>
                </a:cubicBezTo>
                <a:cubicBezTo>
                  <a:pt x="9903" y="0"/>
                  <a:pt x="12403" y="440"/>
                  <a:pt x="14770" y="1301"/>
                </a:cubicBezTo>
              </a:path>
              <a:path w="14770" h="21600" stroke="0" extrusionOk="0">
                <a:moveTo>
                  <a:pt x="-1" y="1301"/>
                </a:moveTo>
                <a:cubicBezTo>
                  <a:pt x="2366" y="440"/>
                  <a:pt x="4866" y="-1"/>
                  <a:pt x="7385" y="0"/>
                </a:cubicBezTo>
                <a:cubicBezTo>
                  <a:pt x="9903" y="0"/>
                  <a:pt x="12403" y="440"/>
                  <a:pt x="14770" y="1301"/>
                </a:cubicBezTo>
                <a:lnTo>
                  <a:pt x="7385" y="2160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>
            <a:off x="5164733" y="2663280"/>
            <a:ext cx="1588" cy="2682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>
            <a:off x="2951758" y="2717255"/>
            <a:ext cx="160338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6" name="Arc 27"/>
          <p:cNvSpPr>
            <a:spLocks/>
          </p:cNvSpPr>
          <p:nvPr/>
        </p:nvSpPr>
        <p:spPr bwMode="auto">
          <a:xfrm>
            <a:off x="2878733" y="2253705"/>
            <a:ext cx="146050" cy="214312"/>
          </a:xfrm>
          <a:custGeom>
            <a:avLst/>
            <a:gdLst>
              <a:gd name="G0" fmla="+- 7392 0 0"/>
              <a:gd name="G1" fmla="+- 0 0 0"/>
              <a:gd name="G2" fmla="+- 21600 0 0"/>
              <a:gd name="T0" fmla="*/ 14784 w 14784"/>
              <a:gd name="T1" fmla="*/ 20296 h 21600"/>
              <a:gd name="T2" fmla="*/ 0 w 14784"/>
              <a:gd name="T3" fmla="*/ 20296 h 21600"/>
              <a:gd name="T4" fmla="*/ 7392 w 14784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784" h="21600" fill="none" extrusionOk="0">
                <a:moveTo>
                  <a:pt x="14783" y="20295"/>
                </a:moveTo>
                <a:cubicBezTo>
                  <a:pt x="12414" y="21158"/>
                  <a:pt x="9913" y="21599"/>
                  <a:pt x="7392" y="21600"/>
                </a:cubicBezTo>
                <a:cubicBezTo>
                  <a:pt x="4870" y="21600"/>
                  <a:pt x="2369" y="21158"/>
                  <a:pt x="0" y="20295"/>
                </a:cubicBezTo>
              </a:path>
              <a:path w="14784" h="21600" stroke="0" extrusionOk="0">
                <a:moveTo>
                  <a:pt x="14783" y="20295"/>
                </a:moveTo>
                <a:cubicBezTo>
                  <a:pt x="12414" y="21158"/>
                  <a:pt x="9913" y="21599"/>
                  <a:pt x="7392" y="21600"/>
                </a:cubicBezTo>
                <a:cubicBezTo>
                  <a:pt x="4870" y="21600"/>
                  <a:pt x="2369" y="21158"/>
                  <a:pt x="0" y="20295"/>
                </a:cubicBezTo>
                <a:lnTo>
                  <a:pt x="7392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 flipV="1">
            <a:off x="2951758" y="2448967"/>
            <a:ext cx="1588" cy="2682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8" name="Rectangle 29"/>
          <p:cNvSpPr>
            <a:spLocks noChangeArrowheads="1"/>
          </p:cNvSpPr>
          <p:nvPr/>
        </p:nvSpPr>
        <p:spPr bwMode="auto">
          <a:xfrm>
            <a:off x="3674071" y="3134767"/>
            <a:ext cx="1857375" cy="698500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29" name="Rectangle 30"/>
          <p:cNvSpPr>
            <a:spLocks noChangeArrowheads="1"/>
          </p:cNvSpPr>
          <p:nvPr/>
        </p:nvSpPr>
        <p:spPr bwMode="auto">
          <a:xfrm>
            <a:off x="5342533" y="3128417"/>
            <a:ext cx="1682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V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30" name="Rectangle 31"/>
          <p:cNvSpPr>
            <a:spLocks noChangeArrowheads="1"/>
          </p:cNvSpPr>
          <p:nvPr/>
        </p:nvSpPr>
        <p:spPr bwMode="auto">
          <a:xfrm>
            <a:off x="5342533" y="3325267"/>
            <a:ext cx="1682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&amp;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31" name="Rectangle 32"/>
          <p:cNvSpPr>
            <a:spLocks noChangeArrowheads="1"/>
          </p:cNvSpPr>
          <p:nvPr/>
        </p:nvSpPr>
        <p:spPr bwMode="auto">
          <a:xfrm>
            <a:off x="5342533" y="3520530"/>
            <a:ext cx="1190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V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 flipV="1">
            <a:off x="5290146" y="3126830"/>
            <a:ext cx="1587" cy="67945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3" name="Rectangle 34"/>
          <p:cNvSpPr>
            <a:spLocks noChangeArrowheads="1"/>
          </p:cNvSpPr>
          <p:nvPr/>
        </p:nvSpPr>
        <p:spPr bwMode="auto">
          <a:xfrm>
            <a:off x="4164608" y="3360192"/>
            <a:ext cx="90569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 dirty="0" smtClean="0">
                <a:solidFill>
                  <a:srgbClr val="000000"/>
                </a:solidFill>
                <a:latin typeface="Arial" charset="0"/>
              </a:rPr>
              <a:t>Conception</a:t>
            </a:r>
            <a:endParaRPr lang="en-US" sz="2400" dirty="0">
              <a:latin typeface="Times" pitchFamily="18" charset="0"/>
            </a:endParaRPr>
          </a:p>
        </p:txBody>
      </p:sp>
      <p:sp>
        <p:nvSpPr>
          <p:cNvPr id="34" name="Line 35"/>
          <p:cNvSpPr>
            <a:spLocks noChangeShapeType="1"/>
          </p:cNvSpPr>
          <p:nvPr/>
        </p:nvSpPr>
        <p:spPr bwMode="auto">
          <a:xfrm flipH="1">
            <a:off x="5539383" y="3449092"/>
            <a:ext cx="160338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5" name="Arc 36"/>
          <p:cNvSpPr>
            <a:spLocks/>
          </p:cNvSpPr>
          <p:nvPr/>
        </p:nvSpPr>
        <p:spPr bwMode="auto">
          <a:xfrm>
            <a:off x="5626696" y="3698330"/>
            <a:ext cx="147637" cy="214312"/>
          </a:xfrm>
          <a:custGeom>
            <a:avLst/>
            <a:gdLst>
              <a:gd name="G0" fmla="+- 7416 0 0"/>
              <a:gd name="G1" fmla="+- 21600 0 0"/>
              <a:gd name="G2" fmla="+- 21600 0 0"/>
              <a:gd name="T0" fmla="*/ 0 w 14849"/>
              <a:gd name="T1" fmla="*/ 1313 h 21600"/>
              <a:gd name="T2" fmla="*/ 14849 w 14849"/>
              <a:gd name="T3" fmla="*/ 1319 h 21600"/>
              <a:gd name="T4" fmla="*/ 7416 w 1484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849" h="21600" fill="none" extrusionOk="0">
                <a:moveTo>
                  <a:pt x="-1" y="1312"/>
                </a:moveTo>
                <a:cubicBezTo>
                  <a:pt x="2376" y="444"/>
                  <a:pt x="4886" y="-1"/>
                  <a:pt x="7416" y="0"/>
                </a:cubicBezTo>
                <a:cubicBezTo>
                  <a:pt x="9951" y="0"/>
                  <a:pt x="12467" y="446"/>
                  <a:pt x="14848" y="1319"/>
                </a:cubicBezTo>
              </a:path>
              <a:path w="14849" h="21600" stroke="0" extrusionOk="0">
                <a:moveTo>
                  <a:pt x="-1" y="1312"/>
                </a:moveTo>
                <a:cubicBezTo>
                  <a:pt x="2376" y="444"/>
                  <a:pt x="4886" y="-1"/>
                  <a:pt x="7416" y="0"/>
                </a:cubicBezTo>
                <a:cubicBezTo>
                  <a:pt x="9951" y="0"/>
                  <a:pt x="12467" y="446"/>
                  <a:pt x="14848" y="1319"/>
                </a:cubicBezTo>
                <a:lnTo>
                  <a:pt x="7416" y="2160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>
            <a:off x="5699721" y="3449092"/>
            <a:ext cx="1587" cy="2682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7" name="Line 38"/>
          <p:cNvSpPr>
            <a:spLocks noChangeShapeType="1"/>
          </p:cNvSpPr>
          <p:nvPr/>
        </p:nvSpPr>
        <p:spPr bwMode="auto">
          <a:xfrm>
            <a:off x="3486746" y="3503067"/>
            <a:ext cx="160337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8" name="Arc 39"/>
          <p:cNvSpPr>
            <a:spLocks/>
          </p:cNvSpPr>
          <p:nvPr/>
        </p:nvSpPr>
        <p:spPr bwMode="auto">
          <a:xfrm>
            <a:off x="3413721" y="3020467"/>
            <a:ext cx="147637" cy="214313"/>
          </a:xfrm>
          <a:custGeom>
            <a:avLst/>
            <a:gdLst>
              <a:gd name="G0" fmla="+- 7410 0 0"/>
              <a:gd name="G1" fmla="+- 0 0 0"/>
              <a:gd name="G2" fmla="+- 21600 0 0"/>
              <a:gd name="T0" fmla="*/ 14820 w 14820"/>
              <a:gd name="T1" fmla="*/ 20289 h 21600"/>
              <a:gd name="T2" fmla="*/ 0 w 14820"/>
              <a:gd name="T3" fmla="*/ 20289 h 21600"/>
              <a:gd name="T4" fmla="*/ 7410 w 1482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820" h="21600" fill="none" extrusionOk="0">
                <a:moveTo>
                  <a:pt x="14820" y="20289"/>
                </a:moveTo>
                <a:cubicBezTo>
                  <a:pt x="12445" y="21156"/>
                  <a:pt x="9937" y="21599"/>
                  <a:pt x="7410" y="21600"/>
                </a:cubicBezTo>
                <a:cubicBezTo>
                  <a:pt x="4882" y="21600"/>
                  <a:pt x="2374" y="21156"/>
                  <a:pt x="-1" y="20289"/>
                </a:cubicBezTo>
              </a:path>
              <a:path w="14820" h="21600" stroke="0" extrusionOk="0">
                <a:moveTo>
                  <a:pt x="14820" y="20289"/>
                </a:moveTo>
                <a:cubicBezTo>
                  <a:pt x="12445" y="21156"/>
                  <a:pt x="9937" y="21599"/>
                  <a:pt x="7410" y="21600"/>
                </a:cubicBezTo>
                <a:cubicBezTo>
                  <a:pt x="4882" y="21600"/>
                  <a:pt x="2374" y="21156"/>
                  <a:pt x="-1" y="20289"/>
                </a:cubicBezTo>
                <a:lnTo>
                  <a:pt x="741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V="1">
            <a:off x="3486746" y="3217317"/>
            <a:ext cx="1587" cy="28575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40" name="Rectangle 41"/>
          <p:cNvSpPr>
            <a:spLocks noChangeArrowheads="1"/>
          </p:cNvSpPr>
          <p:nvPr/>
        </p:nvSpPr>
        <p:spPr bwMode="auto">
          <a:xfrm>
            <a:off x="4209058" y="3920580"/>
            <a:ext cx="1857375" cy="698500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41" name="Rectangle 42"/>
          <p:cNvSpPr>
            <a:spLocks noChangeArrowheads="1"/>
          </p:cNvSpPr>
          <p:nvPr/>
        </p:nvSpPr>
        <p:spPr bwMode="auto">
          <a:xfrm>
            <a:off x="5879108" y="3914230"/>
            <a:ext cx="1682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V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42" name="Rectangle 43"/>
          <p:cNvSpPr>
            <a:spLocks noChangeArrowheads="1"/>
          </p:cNvSpPr>
          <p:nvPr/>
        </p:nvSpPr>
        <p:spPr bwMode="auto">
          <a:xfrm>
            <a:off x="5879108" y="4109492"/>
            <a:ext cx="1682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&amp;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43" name="Rectangle 44"/>
          <p:cNvSpPr>
            <a:spLocks noChangeArrowheads="1"/>
          </p:cNvSpPr>
          <p:nvPr/>
        </p:nvSpPr>
        <p:spPr bwMode="auto">
          <a:xfrm>
            <a:off x="5879108" y="4306342"/>
            <a:ext cx="1190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V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44" name="Line 45"/>
          <p:cNvSpPr>
            <a:spLocks noChangeShapeType="1"/>
          </p:cNvSpPr>
          <p:nvPr/>
        </p:nvSpPr>
        <p:spPr bwMode="auto">
          <a:xfrm flipV="1">
            <a:off x="5825133" y="3912642"/>
            <a:ext cx="1588" cy="67945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45" name="Rectangle 46"/>
          <p:cNvSpPr>
            <a:spLocks noChangeArrowheads="1"/>
          </p:cNvSpPr>
          <p:nvPr/>
        </p:nvSpPr>
        <p:spPr bwMode="auto">
          <a:xfrm>
            <a:off x="4644008" y="4149080"/>
            <a:ext cx="62677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 dirty="0" err="1" smtClean="0">
                <a:solidFill>
                  <a:srgbClr val="000000"/>
                </a:solidFill>
                <a:latin typeface="Arial" charset="0"/>
              </a:rPr>
              <a:t>Codage</a:t>
            </a:r>
            <a:endParaRPr lang="en-US" sz="2400" dirty="0">
              <a:latin typeface="Times" pitchFamily="18" charset="0"/>
            </a:endParaRPr>
          </a:p>
        </p:txBody>
      </p:sp>
      <p:sp>
        <p:nvSpPr>
          <p:cNvPr id="46" name="Line 47"/>
          <p:cNvSpPr>
            <a:spLocks noChangeShapeType="1"/>
          </p:cNvSpPr>
          <p:nvPr/>
        </p:nvSpPr>
        <p:spPr bwMode="auto">
          <a:xfrm flipH="1">
            <a:off x="6074371" y="4234905"/>
            <a:ext cx="161925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47" name="Arc 48"/>
          <p:cNvSpPr>
            <a:spLocks/>
          </p:cNvSpPr>
          <p:nvPr/>
        </p:nvSpPr>
        <p:spPr bwMode="auto">
          <a:xfrm>
            <a:off x="6163271" y="4484142"/>
            <a:ext cx="147637" cy="214313"/>
          </a:xfrm>
          <a:custGeom>
            <a:avLst/>
            <a:gdLst>
              <a:gd name="G0" fmla="+- 7427 0 0"/>
              <a:gd name="G1" fmla="+- 21600 0 0"/>
              <a:gd name="G2" fmla="+- 21600 0 0"/>
              <a:gd name="T0" fmla="*/ 0 w 14837"/>
              <a:gd name="T1" fmla="*/ 1317 h 21600"/>
              <a:gd name="T2" fmla="*/ 14837 w 14837"/>
              <a:gd name="T3" fmla="*/ 1311 h 21600"/>
              <a:gd name="T4" fmla="*/ 7427 w 1483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837" h="21600" fill="none" extrusionOk="0">
                <a:moveTo>
                  <a:pt x="0" y="1317"/>
                </a:moveTo>
                <a:cubicBezTo>
                  <a:pt x="2379" y="445"/>
                  <a:pt x="4893" y="-1"/>
                  <a:pt x="7427" y="0"/>
                </a:cubicBezTo>
                <a:cubicBezTo>
                  <a:pt x="9954" y="0"/>
                  <a:pt x="12462" y="443"/>
                  <a:pt x="14837" y="1310"/>
                </a:cubicBezTo>
              </a:path>
              <a:path w="14837" h="21600" stroke="0" extrusionOk="0">
                <a:moveTo>
                  <a:pt x="0" y="1317"/>
                </a:moveTo>
                <a:cubicBezTo>
                  <a:pt x="2379" y="445"/>
                  <a:pt x="4893" y="-1"/>
                  <a:pt x="7427" y="0"/>
                </a:cubicBezTo>
                <a:cubicBezTo>
                  <a:pt x="9954" y="0"/>
                  <a:pt x="12462" y="443"/>
                  <a:pt x="14837" y="1310"/>
                </a:cubicBezTo>
                <a:lnTo>
                  <a:pt x="7427" y="2160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48" name="Line 49"/>
          <p:cNvSpPr>
            <a:spLocks noChangeShapeType="1"/>
          </p:cNvSpPr>
          <p:nvPr/>
        </p:nvSpPr>
        <p:spPr bwMode="auto">
          <a:xfrm>
            <a:off x="6236296" y="4234905"/>
            <a:ext cx="1587" cy="2667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49" name="Line 50"/>
          <p:cNvSpPr>
            <a:spLocks noChangeShapeType="1"/>
          </p:cNvSpPr>
          <p:nvPr/>
        </p:nvSpPr>
        <p:spPr bwMode="auto">
          <a:xfrm>
            <a:off x="4021733" y="4287292"/>
            <a:ext cx="161925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0" name="Arc 51"/>
          <p:cNvSpPr>
            <a:spLocks/>
          </p:cNvSpPr>
          <p:nvPr/>
        </p:nvSpPr>
        <p:spPr bwMode="auto">
          <a:xfrm>
            <a:off x="3950296" y="3806280"/>
            <a:ext cx="147637" cy="214312"/>
          </a:xfrm>
          <a:custGeom>
            <a:avLst/>
            <a:gdLst>
              <a:gd name="G0" fmla="+- 7457 0 0"/>
              <a:gd name="G1" fmla="+- 0 0 0"/>
              <a:gd name="G2" fmla="+- 21600 0 0"/>
              <a:gd name="T0" fmla="*/ 14897 w 14897"/>
              <a:gd name="T1" fmla="*/ 20278 h 21600"/>
              <a:gd name="T2" fmla="*/ 0 w 14897"/>
              <a:gd name="T3" fmla="*/ 20272 h 21600"/>
              <a:gd name="T4" fmla="*/ 7457 w 14897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897" h="21600" fill="none" extrusionOk="0">
                <a:moveTo>
                  <a:pt x="14897" y="20278"/>
                </a:moveTo>
                <a:cubicBezTo>
                  <a:pt x="12513" y="21152"/>
                  <a:pt x="9995" y="21599"/>
                  <a:pt x="7457" y="21600"/>
                </a:cubicBezTo>
                <a:cubicBezTo>
                  <a:pt x="4912" y="21600"/>
                  <a:pt x="2388" y="21150"/>
                  <a:pt x="0" y="20271"/>
                </a:cubicBezTo>
              </a:path>
              <a:path w="14897" h="21600" stroke="0" extrusionOk="0">
                <a:moveTo>
                  <a:pt x="14897" y="20278"/>
                </a:moveTo>
                <a:cubicBezTo>
                  <a:pt x="12513" y="21152"/>
                  <a:pt x="9995" y="21599"/>
                  <a:pt x="7457" y="21600"/>
                </a:cubicBezTo>
                <a:cubicBezTo>
                  <a:pt x="4912" y="21600"/>
                  <a:pt x="2388" y="21150"/>
                  <a:pt x="0" y="20271"/>
                </a:cubicBezTo>
                <a:lnTo>
                  <a:pt x="7457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1" name="Line 52"/>
          <p:cNvSpPr>
            <a:spLocks noChangeShapeType="1"/>
          </p:cNvSpPr>
          <p:nvPr/>
        </p:nvSpPr>
        <p:spPr bwMode="auto">
          <a:xfrm flipV="1">
            <a:off x="4021733" y="4001542"/>
            <a:ext cx="1588" cy="28575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2" name="Rectangle 53"/>
          <p:cNvSpPr>
            <a:spLocks noChangeArrowheads="1"/>
          </p:cNvSpPr>
          <p:nvPr/>
        </p:nvSpPr>
        <p:spPr bwMode="auto">
          <a:xfrm>
            <a:off x="5279033" y="5527130"/>
            <a:ext cx="1858963" cy="698500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3" name="Rectangle 54"/>
          <p:cNvSpPr>
            <a:spLocks noChangeArrowheads="1"/>
          </p:cNvSpPr>
          <p:nvPr/>
        </p:nvSpPr>
        <p:spPr bwMode="auto">
          <a:xfrm>
            <a:off x="6949083" y="5520780"/>
            <a:ext cx="1682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V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54" name="Rectangle 55"/>
          <p:cNvSpPr>
            <a:spLocks noChangeArrowheads="1"/>
          </p:cNvSpPr>
          <p:nvPr/>
        </p:nvSpPr>
        <p:spPr bwMode="auto">
          <a:xfrm>
            <a:off x="6949083" y="5716042"/>
            <a:ext cx="1682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&amp;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55" name="Rectangle 56"/>
          <p:cNvSpPr>
            <a:spLocks noChangeArrowheads="1"/>
          </p:cNvSpPr>
          <p:nvPr/>
        </p:nvSpPr>
        <p:spPr bwMode="auto">
          <a:xfrm>
            <a:off x="6949083" y="5912892"/>
            <a:ext cx="119063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V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56" name="Line 57"/>
          <p:cNvSpPr>
            <a:spLocks noChangeShapeType="1"/>
          </p:cNvSpPr>
          <p:nvPr/>
        </p:nvSpPr>
        <p:spPr bwMode="auto">
          <a:xfrm flipV="1">
            <a:off x="6896696" y="5519192"/>
            <a:ext cx="1587" cy="67945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7" name="Rectangle 58"/>
          <p:cNvSpPr>
            <a:spLocks noChangeArrowheads="1"/>
          </p:cNvSpPr>
          <p:nvPr/>
        </p:nvSpPr>
        <p:spPr bwMode="auto">
          <a:xfrm>
            <a:off x="5556846" y="5716042"/>
            <a:ext cx="1014412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charset="0"/>
              </a:rPr>
              <a:t>Maintenance</a:t>
            </a:r>
            <a:endParaRPr lang="en-US" sz="2400" dirty="0">
              <a:latin typeface="Times" pitchFamily="18" charset="0"/>
            </a:endParaRPr>
          </a:p>
        </p:txBody>
      </p:sp>
      <p:sp>
        <p:nvSpPr>
          <p:cNvPr id="58" name="Line 59"/>
          <p:cNvSpPr>
            <a:spLocks noChangeShapeType="1"/>
          </p:cNvSpPr>
          <p:nvPr/>
        </p:nvSpPr>
        <p:spPr bwMode="auto">
          <a:xfrm>
            <a:off x="5093296" y="5893842"/>
            <a:ext cx="160337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59" name="Arc 60"/>
          <p:cNvSpPr>
            <a:spLocks/>
          </p:cNvSpPr>
          <p:nvPr/>
        </p:nvSpPr>
        <p:spPr bwMode="auto">
          <a:xfrm>
            <a:off x="5020271" y="5412830"/>
            <a:ext cx="147637" cy="214312"/>
          </a:xfrm>
          <a:custGeom>
            <a:avLst/>
            <a:gdLst>
              <a:gd name="G0" fmla="+- 7416 0 0"/>
              <a:gd name="G1" fmla="+- 0 0 0"/>
              <a:gd name="G2" fmla="+- 21600 0 0"/>
              <a:gd name="T0" fmla="*/ 14832 w 14832"/>
              <a:gd name="T1" fmla="*/ 20287 h 21600"/>
              <a:gd name="T2" fmla="*/ 0 w 14832"/>
              <a:gd name="T3" fmla="*/ 20287 h 21600"/>
              <a:gd name="T4" fmla="*/ 7416 w 14832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832" h="21600" fill="none" extrusionOk="0">
                <a:moveTo>
                  <a:pt x="14832" y="20287"/>
                </a:moveTo>
                <a:cubicBezTo>
                  <a:pt x="12455" y="21155"/>
                  <a:pt x="9945" y="21599"/>
                  <a:pt x="7416" y="21600"/>
                </a:cubicBezTo>
                <a:cubicBezTo>
                  <a:pt x="4886" y="21600"/>
                  <a:pt x="2376" y="21155"/>
                  <a:pt x="-1" y="20287"/>
                </a:cubicBezTo>
              </a:path>
              <a:path w="14832" h="21600" stroke="0" extrusionOk="0">
                <a:moveTo>
                  <a:pt x="14832" y="20287"/>
                </a:moveTo>
                <a:cubicBezTo>
                  <a:pt x="12455" y="21155"/>
                  <a:pt x="9945" y="21599"/>
                  <a:pt x="7416" y="21600"/>
                </a:cubicBezTo>
                <a:cubicBezTo>
                  <a:pt x="4886" y="21600"/>
                  <a:pt x="2376" y="21155"/>
                  <a:pt x="-1" y="20287"/>
                </a:cubicBezTo>
                <a:lnTo>
                  <a:pt x="7416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60" name="Line 61"/>
          <p:cNvSpPr>
            <a:spLocks noChangeShapeType="1"/>
          </p:cNvSpPr>
          <p:nvPr/>
        </p:nvSpPr>
        <p:spPr bwMode="auto">
          <a:xfrm flipV="1">
            <a:off x="5093296" y="5608092"/>
            <a:ext cx="1587" cy="28575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61" name="Rectangle 62"/>
          <p:cNvSpPr>
            <a:spLocks noChangeArrowheads="1"/>
          </p:cNvSpPr>
          <p:nvPr/>
        </p:nvSpPr>
        <p:spPr bwMode="auto">
          <a:xfrm>
            <a:off x="4744046" y="4723855"/>
            <a:ext cx="1858962" cy="698500"/>
          </a:xfrm>
          <a:prstGeom prst="rect">
            <a:avLst/>
          </a:prstGeom>
          <a:solidFill>
            <a:srgbClr val="FFFFFF"/>
          </a:solidFill>
          <a:ln w="174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62" name="Rectangle 63"/>
          <p:cNvSpPr>
            <a:spLocks noChangeArrowheads="1"/>
          </p:cNvSpPr>
          <p:nvPr/>
        </p:nvSpPr>
        <p:spPr bwMode="auto">
          <a:xfrm>
            <a:off x="6414096" y="4717505"/>
            <a:ext cx="1682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V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63" name="Rectangle 64"/>
          <p:cNvSpPr>
            <a:spLocks noChangeArrowheads="1"/>
          </p:cNvSpPr>
          <p:nvPr/>
        </p:nvSpPr>
        <p:spPr bwMode="auto">
          <a:xfrm>
            <a:off x="6414096" y="4912767"/>
            <a:ext cx="16827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&amp; 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64" name="Rectangle 65"/>
          <p:cNvSpPr>
            <a:spLocks noChangeArrowheads="1"/>
          </p:cNvSpPr>
          <p:nvPr/>
        </p:nvSpPr>
        <p:spPr bwMode="auto">
          <a:xfrm>
            <a:off x="6414096" y="5109617"/>
            <a:ext cx="119062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V</a:t>
            </a:r>
            <a:endParaRPr lang="en-US" sz="2400">
              <a:latin typeface="Times" pitchFamily="18" charset="0"/>
            </a:endParaRPr>
          </a:p>
        </p:txBody>
      </p:sp>
      <p:sp>
        <p:nvSpPr>
          <p:cNvPr id="65" name="Line 66"/>
          <p:cNvSpPr>
            <a:spLocks noChangeShapeType="1"/>
          </p:cNvSpPr>
          <p:nvPr/>
        </p:nvSpPr>
        <p:spPr bwMode="auto">
          <a:xfrm flipV="1">
            <a:off x="6360121" y="4715917"/>
            <a:ext cx="1587" cy="67945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66" name="Rectangle 67"/>
          <p:cNvSpPr>
            <a:spLocks noChangeArrowheads="1"/>
          </p:cNvSpPr>
          <p:nvPr/>
        </p:nvSpPr>
        <p:spPr bwMode="auto">
          <a:xfrm>
            <a:off x="4950421" y="4823867"/>
            <a:ext cx="109324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Arial" charset="0"/>
              </a:rPr>
              <a:t>Integration </a:t>
            </a:r>
            <a:r>
              <a:rPr lang="en-US" sz="1400" dirty="0" smtClean="0">
                <a:solidFill>
                  <a:srgbClr val="000000"/>
                </a:solidFill>
                <a:latin typeface="Arial" charset="0"/>
              </a:rPr>
              <a:t>et </a:t>
            </a:r>
            <a:endParaRPr lang="en-US" sz="2400" dirty="0">
              <a:latin typeface="Times" pitchFamily="18" charset="0"/>
            </a:endParaRPr>
          </a:p>
        </p:txBody>
      </p:sp>
      <p:sp>
        <p:nvSpPr>
          <p:cNvPr id="67" name="Rectangle 68"/>
          <p:cNvSpPr>
            <a:spLocks noChangeArrowheads="1"/>
          </p:cNvSpPr>
          <p:nvPr/>
        </p:nvSpPr>
        <p:spPr bwMode="auto">
          <a:xfrm>
            <a:off x="5058371" y="5020717"/>
            <a:ext cx="100508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400" dirty="0" err="1" smtClean="0">
                <a:solidFill>
                  <a:srgbClr val="000000"/>
                </a:solidFill>
                <a:latin typeface="Arial" charset="0"/>
              </a:rPr>
              <a:t>Déploiement</a:t>
            </a:r>
            <a:endParaRPr lang="en-US" sz="2400" dirty="0">
              <a:latin typeface="Times" pitchFamily="18" charset="0"/>
            </a:endParaRPr>
          </a:p>
        </p:txBody>
      </p:sp>
      <p:sp>
        <p:nvSpPr>
          <p:cNvPr id="68" name="Line 69"/>
          <p:cNvSpPr>
            <a:spLocks noChangeShapeType="1"/>
          </p:cNvSpPr>
          <p:nvPr/>
        </p:nvSpPr>
        <p:spPr bwMode="auto">
          <a:xfrm>
            <a:off x="4558308" y="5090567"/>
            <a:ext cx="160338" cy="1588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69" name="Arc 70"/>
          <p:cNvSpPr>
            <a:spLocks/>
          </p:cNvSpPr>
          <p:nvPr/>
        </p:nvSpPr>
        <p:spPr bwMode="auto">
          <a:xfrm>
            <a:off x="4485283" y="4609555"/>
            <a:ext cx="147638" cy="214312"/>
          </a:xfrm>
          <a:custGeom>
            <a:avLst/>
            <a:gdLst>
              <a:gd name="G0" fmla="+- 7433 0 0"/>
              <a:gd name="G1" fmla="+- 0 0 0"/>
              <a:gd name="G2" fmla="+- 21600 0 0"/>
              <a:gd name="T0" fmla="*/ 14849 w 14849"/>
              <a:gd name="T1" fmla="*/ 20287 h 21600"/>
              <a:gd name="T2" fmla="*/ 0 w 14849"/>
              <a:gd name="T3" fmla="*/ 20281 h 21600"/>
              <a:gd name="T4" fmla="*/ 7433 w 14849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849" h="21600" fill="none" extrusionOk="0">
                <a:moveTo>
                  <a:pt x="14849" y="20287"/>
                </a:moveTo>
                <a:cubicBezTo>
                  <a:pt x="12472" y="21155"/>
                  <a:pt x="9962" y="21599"/>
                  <a:pt x="7433" y="21600"/>
                </a:cubicBezTo>
                <a:cubicBezTo>
                  <a:pt x="4897" y="21600"/>
                  <a:pt x="2381" y="21153"/>
                  <a:pt x="0" y="20280"/>
                </a:cubicBezTo>
              </a:path>
              <a:path w="14849" h="21600" stroke="0" extrusionOk="0">
                <a:moveTo>
                  <a:pt x="14849" y="20287"/>
                </a:moveTo>
                <a:cubicBezTo>
                  <a:pt x="12472" y="21155"/>
                  <a:pt x="9962" y="21599"/>
                  <a:pt x="7433" y="21600"/>
                </a:cubicBezTo>
                <a:cubicBezTo>
                  <a:pt x="4897" y="21600"/>
                  <a:pt x="2381" y="21153"/>
                  <a:pt x="0" y="20280"/>
                </a:cubicBezTo>
                <a:lnTo>
                  <a:pt x="7433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0" name="Line 71"/>
          <p:cNvSpPr>
            <a:spLocks noChangeShapeType="1"/>
          </p:cNvSpPr>
          <p:nvPr/>
        </p:nvSpPr>
        <p:spPr bwMode="auto">
          <a:xfrm flipV="1">
            <a:off x="4558308" y="4804817"/>
            <a:ext cx="1588" cy="28575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1" name="Line 72"/>
          <p:cNvSpPr>
            <a:spLocks noChangeShapeType="1"/>
          </p:cNvSpPr>
          <p:nvPr/>
        </p:nvSpPr>
        <p:spPr bwMode="auto">
          <a:xfrm flipH="1">
            <a:off x="6610946" y="5038180"/>
            <a:ext cx="160337" cy="1587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2" name="Arc 73"/>
          <p:cNvSpPr>
            <a:spLocks/>
          </p:cNvSpPr>
          <p:nvPr/>
        </p:nvSpPr>
        <p:spPr bwMode="auto">
          <a:xfrm>
            <a:off x="6698258" y="5287417"/>
            <a:ext cx="147638" cy="214313"/>
          </a:xfrm>
          <a:custGeom>
            <a:avLst/>
            <a:gdLst>
              <a:gd name="G0" fmla="+- 7410 0 0"/>
              <a:gd name="G1" fmla="+- 21600 0 0"/>
              <a:gd name="G2" fmla="+- 21600 0 0"/>
              <a:gd name="T0" fmla="*/ 0 w 14820"/>
              <a:gd name="T1" fmla="*/ 1311 h 21600"/>
              <a:gd name="T2" fmla="*/ 14820 w 14820"/>
              <a:gd name="T3" fmla="*/ 1311 h 21600"/>
              <a:gd name="T4" fmla="*/ 7410 w 1482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820" h="21600" fill="none" extrusionOk="0">
                <a:moveTo>
                  <a:pt x="-1" y="1310"/>
                </a:moveTo>
                <a:cubicBezTo>
                  <a:pt x="2374" y="443"/>
                  <a:pt x="4882" y="-1"/>
                  <a:pt x="7410" y="0"/>
                </a:cubicBezTo>
                <a:cubicBezTo>
                  <a:pt x="9937" y="0"/>
                  <a:pt x="12445" y="443"/>
                  <a:pt x="14820" y="1310"/>
                </a:cubicBezTo>
              </a:path>
              <a:path w="14820" h="21600" stroke="0" extrusionOk="0">
                <a:moveTo>
                  <a:pt x="-1" y="1310"/>
                </a:moveTo>
                <a:cubicBezTo>
                  <a:pt x="2374" y="443"/>
                  <a:pt x="4882" y="-1"/>
                  <a:pt x="7410" y="0"/>
                </a:cubicBezTo>
                <a:cubicBezTo>
                  <a:pt x="9937" y="0"/>
                  <a:pt x="12445" y="443"/>
                  <a:pt x="14820" y="1310"/>
                </a:cubicBezTo>
                <a:lnTo>
                  <a:pt x="7410" y="2160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73" name="Line 74"/>
          <p:cNvSpPr>
            <a:spLocks noChangeShapeType="1"/>
          </p:cNvSpPr>
          <p:nvPr/>
        </p:nvSpPr>
        <p:spPr bwMode="auto">
          <a:xfrm>
            <a:off x="6771283" y="5038180"/>
            <a:ext cx="1588" cy="266700"/>
          </a:xfrm>
          <a:prstGeom prst="line">
            <a:avLst/>
          </a:prstGeom>
          <a:noFill/>
          <a:ln w="1746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864096"/>
          </a:xfrm>
        </p:spPr>
        <p:txBody>
          <a:bodyPr/>
          <a:lstStyle/>
          <a:p>
            <a:r>
              <a:rPr lang="en-CA" dirty="0" smtClean="0">
                <a:latin typeface="Bookman Old Style" pitchFamily="18" charset="0"/>
              </a:rPr>
              <a:t>Modèle en V</a:t>
            </a:r>
            <a:endParaRPr lang="en-CA" dirty="0">
              <a:latin typeface="Bookman Old Style" pitchFamily="18" charset="0"/>
            </a:endParaRPr>
          </a:p>
        </p:txBody>
      </p:sp>
      <p:pic>
        <p:nvPicPr>
          <p:cNvPr id="19458" name="Picture 2" descr="Fichier:Cycle de developpement en 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628800"/>
            <a:ext cx="6965801" cy="40685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36104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42" name="Espace réservé du contenu 41"/>
          <p:cNvSpPr>
            <a:spLocks noGrp="1"/>
          </p:cNvSpPr>
          <p:nvPr>
            <p:ph idx="1"/>
          </p:nvPr>
        </p:nvSpPr>
        <p:spPr>
          <a:xfrm>
            <a:off x="422123" y="2276872"/>
            <a:ext cx="8229600" cy="4325112"/>
          </a:xfrm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1085</TotalTime>
  <Words>197</Words>
  <Application>Microsoft Office PowerPoint</Application>
  <PresentationFormat>Affichage à l'écran (4:3)</PresentationFormat>
  <Paragraphs>67</Paragraphs>
  <Slides>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Arial</vt:lpstr>
      <vt:lpstr>Bookman Old Style</vt:lpstr>
      <vt:lpstr>Calibri</vt:lpstr>
      <vt:lpstr>Georgia</vt:lpstr>
      <vt:lpstr>Times</vt:lpstr>
      <vt:lpstr>Trebuchet MS</vt:lpstr>
      <vt:lpstr>Wingdings 2</vt:lpstr>
      <vt:lpstr>Urbain</vt:lpstr>
      <vt:lpstr>Les étapes du cycle de développement du génie logiciel</vt:lpstr>
      <vt:lpstr>Activités communes aux projets de génie logiciel</vt:lpstr>
      <vt:lpstr>Activités communes aux projets de génie logiciel</vt:lpstr>
      <vt:lpstr>Activités communes aux projets de génie logiciel</vt:lpstr>
      <vt:lpstr>Modèle en Cascade</vt:lpstr>
      <vt:lpstr>Modèle en V</vt:lpstr>
      <vt:lpstr>Présentation PowerPoint</vt:lpstr>
    </vt:vector>
  </TitlesOfParts>
  <Company>Deftones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étapes du cycle de développement du génie logiciel</dc:title>
  <dc:creator>Millos</dc:creator>
  <cp:lastModifiedBy>roland edie</cp:lastModifiedBy>
  <cp:revision>5</cp:revision>
  <dcterms:created xsi:type="dcterms:W3CDTF">2011-04-26T19:42:16Z</dcterms:created>
  <dcterms:modified xsi:type="dcterms:W3CDTF">2017-02-24T08:25:45Z</dcterms:modified>
</cp:coreProperties>
</file>